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DD075-0597-4ADC-BF02-EB02C2AB8C26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4A178-C6C0-4A5D-8CA6-651D20D190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B07687-4ACB-4B62-B7D1-D614452C093C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9307BC-5356-4CB0-B09D-9F4039CE423F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6EDE47-5D10-42A9-A02B-F182409C261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GILDED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4400" smtClean="0"/>
              <a:t>Covered thinly with gold leaf or gold paint 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z="2800" smtClean="0"/>
              <a:t>an elegant </a:t>
            </a:r>
            <a:r>
              <a:rPr lang="en-US" sz="2800" i="1" smtClean="0"/>
              <a:t>gilded</a:t>
            </a:r>
            <a:r>
              <a:rPr lang="en-US" sz="2800" smtClean="0"/>
              <a:t> birdcage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5.  The Presidency as a Symbolic Office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77724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800" b="1">
                <a:latin typeface="Comic Sans MS" pitchFamily="66" charset="0"/>
              </a:rPr>
              <a:t>Party bosses ruled.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800" b="1">
                <a:latin typeface="Comic Sans MS" pitchFamily="66" charset="0"/>
              </a:rPr>
              <a:t>Presidents should 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avoid offending any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factions within their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own party.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800" b="1">
                <a:latin typeface="Comic Sans MS" pitchFamily="66" charset="0"/>
              </a:rPr>
              <a:t>The President just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doled out federal jobs. </a:t>
            </a:r>
          </a:p>
          <a:p>
            <a:pPr marL="796925" lvl="1" indent="-163513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b="1">
                <a:latin typeface="Comic Sans MS" pitchFamily="66" charset="0"/>
              </a:rPr>
              <a:t> 1865 </a:t>
            </a:r>
            <a:r>
              <a:rPr lang="en-US" sz="2000" b="1">
                <a:latin typeface="Comic Sans MS" pitchFamily="66" charset="0"/>
                <a:sym typeface="Wingdings" pitchFamily="2" charset="2"/>
              </a:rPr>
              <a:t> 53,000 people worked for the federal govt.</a:t>
            </a:r>
          </a:p>
          <a:p>
            <a:pPr marL="796925" lvl="1" indent="-163513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b="1">
                <a:latin typeface="Comic Sans MS" pitchFamily="66" charset="0"/>
                <a:sym typeface="Wingdings" pitchFamily="2" charset="2"/>
              </a:rPr>
              <a:t> 1890  166,000   “       “      “   “     “       “</a:t>
            </a:r>
            <a:endParaRPr lang="en-US" sz="2000" b="1">
              <a:latin typeface="Comic Sans MS" pitchFamily="66" charset="0"/>
            </a:endParaRPr>
          </a:p>
        </p:txBody>
      </p:sp>
      <p:pic>
        <p:nvPicPr>
          <p:cNvPr id="145412" name="Picture 4" descr="roscoe_conklin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t="2438"/>
          <a:stretch>
            <a:fillRect/>
          </a:stretch>
        </p:blipFill>
        <p:spPr bwMode="auto">
          <a:xfrm>
            <a:off x="6740525" y="2057400"/>
            <a:ext cx="2403475" cy="304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972175" y="4424363"/>
            <a:ext cx="286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en-US" b="1">
                <a:solidFill>
                  <a:srgbClr val="C00000"/>
                </a:solidFill>
                <a:latin typeface="Comic Sans MS" pitchFamily="66" charset="0"/>
              </a:rPr>
              <a:t>Senator Roscoe Conkling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1880 Presidential Election: Republicans</a:t>
            </a:r>
          </a:p>
        </p:txBody>
      </p:sp>
      <p:pic>
        <p:nvPicPr>
          <p:cNvPr id="148483" name="Picture 3" descr="James Garfield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14142" t="9464" r="13132" b="18414"/>
          <a:stretch>
            <a:fillRect/>
          </a:stretch>
        </p:blipFill>
        <p:spPr bwMode="auto">
          <a:xfrm>
            <a:off x="2743200" y="4022725"/>
            <a:ext cx="1692275" cy="2209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1828800" y="1371600"/>
            <a:ext cx="17526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Half Breeds</a:t>
            </a:r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6400800" y="1371600"/>
            <a:ext cx="1752600" cy="1143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Stalwarts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3581400" y="1905000"/>
            <a:ext cx="5334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5867400" y="1905000"/>
            <a:ext cx="5334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 rot="1507465">
            <a:off x="4191000" y="1295400"/>
            <a:ext cx="1676400" cy="1295400"/>
          </a:xfrm>
          <a:prstGeom prst="irregularSeal2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1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371600" y="2590800"/>
            <a:ext cx="754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Sen. James G. Blaine                  Sen. Roscoe Conkling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       (Maine)                                 (New York)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2286000" y="6232525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James A. Garfield     Chester A. Arthur (VP)</a:t>
            </a:r>
          </a:p>
        </p:txBody>
      </p:sp>
      <p:pic>
        <p:nvPicPr>
          <p:cNvPr id="148491" name="Picture 11" descr="Chester A Arth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22725"/>
            <a:ext cx="1751013" cy="2209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3429000" y="3048000"/>
            <a:ext cx="533400" cy="838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 flipH="1">
            <a:off x="4038600" y="3048000"/>
            <a:ext cx="2362200" cy="838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3505200" y="32146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omic Sans MS" pitchFamily="66" charset="0"/>
              </a:rPr>
              <a:t>compromise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0" grpId="0"/>
      <p:bldP spid="148492" grpId="0" animBg="1"/>
      <p:bldP spid="148493" grpId="0" animBg="1"/>
      <p:bldP spid="1484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More specifically</a:t>
            </a:r>
            <a:br>
              <a:rPr lang="en-US" dirty="0" smtClean="0"/>
            </a:br>
            <a:r>
              <a:rPr lang="en-US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factional feuds and personal rivalries took priority over national concerns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Half-Breeds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Stalwarts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mtClean="0"/>
              <a:t>Were corrupt and wanted to please their party supporters, but disguised their aims by courting support from “Independents”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Party influence and government jobs for his supporters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981200" y="395288"/>
            <a:ext cx="6172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1880 Presidential Election</a:t>
            </a:r>
          </a:p>
        </p:txBody>
      </p:sp>
      <p:pic>
        <p:nvPicPr>
          <p:cNvPr id="31747" name="Picture 3" descr="1880 Election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685800" y="2209800"/>
            <a:ext cx="7620000" cy="4094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1881:  Garfield Assassinated!</a:t>
            </a:r>
          </a:p>
        </p:txBody>
      </p:sp>
      <p:pic>
        <p:nvPicPr>
          <p:cNvPr id="32771" name="Picture 4" descr="Garfield Assassinated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3751" t="6421" r="3751" b="9534"/>
          <a:stretch>
            <a:fillRect/>
          </a:stretch>
        </p:blipFill>
        <p:spPr bwMode="auto">
          <a:xfrm>
            <a:off x="533400" y="914400"/>
            <a:ext cx="5638800" cy="411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51557" name="Picture 5" descr="Charles Guiteau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858000" y="1981200"/>
            <a:ext cx="2286000" cy="2819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438400" y="54102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Charles Guiteau:</a:t>
            </a:r>
            <a:br>
              <a:rPr lang="en-US" sz="2400" b="1">
                <a:latin typeface="Comic Sans MS" pitchFamily="66" charset="0"/>
              </a:rPr>
            </a:br>
            <a:r>
              <a:rPr lang="en-US" sz="2000" b="1" i="1">
                <a:solidFill>
                  <a:srgbClr val="C00000"/>
                </a:solidFill>
                <a:latin typeface="Comic Sans MS" pitchFamily="66" charset="0"/>
              </a:rPr>
              <a:t>I Am a Stalwart, and Arthur is President now!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Civil Service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Attacking the “Jackson” era spoils system…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  <a:p>
            <a:pPr lvl="2"/>
            <a:endParaRPr lang="en-US" smtClean="0"/>
          </a:p>
          <a:p>
            <a:pPr lvl="2"/>
            <a:r>
              <a:rPr lang="en-US" smtClean="0"/>
              <a:t>The practice of awarding government jobs to party workers, regardless of their qualifications. (and this was in wide practice after the civil war)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What are your thoughts on how the spoils system impacted this time period?</a:t>
            </a:r>
          </a:p>
          <a:p>
            <a:pPr lvl="2"/>
            <a:endParaRPr lang="en-US" smtClean="0"/>
          </a:p>
          <a:p>
            <a:pPr lvl="2">
              <a:buFont typeface="Wingdings" pitchFamily="2" charset="2"/>
              <a:buNone/>
            </a:pPr>
            <a:endParaRPr lang="en-US" smtClean="0"/>
          </a:p>
          <a:p>
            <a:pPr lvl="2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815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Pendleton Act (1883)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1066800" y="1768475"/>
            <a:ext cx="39624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200" b="1">
                <a:latin typeface="Comic Sans MS" pitchFamily="66" charset="0"/>
                <a:sym typeface="Wingdings" pitchFamily="2" charset="2"/>
              </a:rPr>
              <a:t>Civil Service Act.</a:t>
            </a:r>
          </a:p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200" b="1">
                <a:latin typeface="Comic Sans MS" pitchFamily="66" charset="0"/>
                <a:sym typeface="Wingdings" pitchFamily="2" charset="2"/>
              </a:rPr>
              <a:t>The “Magna Carta” of </a:t>
            </a:r>
            <a:br>
              <a:rPr lang="en-US" sz="2200" b="1">
                <a:latin typeface="Comic Sans MS" pitchFamily="66" charset="0"/>
                <a:sym typeface="Wingdings" pitchFamily="2" charset="2"/>
              </a:rPr>
            </a:br>
            <a:r>
              <a:rPr lang="en-US" sz="2200" b="1">
                <a:latin typeface="Comic Sans MS" pitchFamily="66" charset="0"/>
                <a:sym typeface="Wingdings" pitchFamily="2" charset="2"/>
              </a:rPr>
              <a:t>civil service reform.</a:t>
            </a:r>
          </a:p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200" b="1">
                <a:latin typeface="Comic Sans MS" pitchFamily="66" charset="0"/>
                <a:sym typeface="Wingdings" pitchFamily="2" charset="2"/>
              </a:rPr>
              <a:t>1883  14,000 out of</a:t>
            </a:r>
            <a:br>
              <a:rPr lang="en-US" sz="2200" b="1">
                <a:latin typeface="Comic Sans MS" pitchFamily="66" charset="0"/>
                <a:sym typeface="Wingdings" pitchFamily="2" charset="2"/>
              </a:rPr>
            </a:br>
            <a:r>
              <a:rPr lang="en-US" sz="2200" b="1">
                <a:latin typeface="Comic Sans MS" pitchFamily="66" charset="0"/>
                <a:sym typeface="Wingdings" pitchFamily="2" charset="2"/>
              </a:rPr>
              <a:t>117,000 federal govt.</a:t>
            </a:r>
            <a:br>
              <a:rPr lang="en-US" sz="2200" b="1">
                <a:latin typeface="Comic Sans MS" pitchFamily="66" charset="0"/>
                <a:sym typeface="Wingdings" pitchFamily="2" charset="2"/>
              </a:rPr>
            </a:br>
            <a:r>
              <a:rPr lang="en-US" sz="2200" b="1">
                <a:latin typeface="Comic Sans MS" pitchFamily="66" charset="0"/>
                <a:sym typeface="Wingdings" pitchFamily="2" charset="2"/>
              </a:rPr>
              <a:t>jobs became civil</a:t>
            </a:r>
            <a:br>
              <a:rPr lang="en-US" sz="2200" b="1">
                <a:latin typeface="Comic Sans MS" pitchFamily="66" charset="0"/>
                <a:sym typeface="Wingdings" pitchFamily="2" charset="2"/>
              </a:rPr>
            </a:br>
            <a:r>
              <a:rPr lang="en-US" sz="2200" b="1">
                <a:latin typeface="Comic Sans MS" pitchFamily="66" charset="0"/>
                <a:sym typeface="Wingdings" pitchFamily="2" charset="2"/>
              </a:rPr>
              <a:t>service exam positions.</a:t>
            </a:r>
          </a:p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200" b="1">
                <a:latin typeface="Comic Sans MS" pitchFamily="66" charset="0"/>
                <a:sym typeface="Wingdings" pitchFamily="2" charset="2"/>
              </a:rPr>
              <a:t>1900  100,000 out of </a:t>
            </a:r>
            <a:br>
              <a:rPr lang="en-US" sz="2200" b="1">
                <a:latin typeface="Comic Sans MS" pitchFamily="66" charset="0"/>
                <a:sym typeface="Wingdings" pitchFamily="2" charset="2"/>
              </a:rPr>
            </a:br>
            <a:r>
              <a:rPr lang="en-US" sz="2200" b="1">
                <a:latin typeface="Comic Sans MS" pitchFamily="66" charset="0"/>
                <a:sym typeface="Wingdings" pitchFamily="2" charset="2"/>
              </a:rPr>
              <a:t>200,000 civil service  </a:t>
            </a:r>
            <a:br>
              <a:rPr lang="en-US" sz="2200" b="1">
                <a:latin typeface="Comic Sans MS" pitchFamily="66" charset="0"/>
                <a:sym typeface="Wingdings" pitchFamily="2" charset="2"/>
              </a:rPr>
            </a:br>
            <a:r>
              <a:rPr lang="en-US" sz="2200" b="1">
                <a:latin typeface="Comic Sans MS" pitchFamily="66" charset="0"/>
                <a:sym typeface="Wingdings" pitchFamily="2" charset="2"/>
              </a:rPr>
              <a:t>federal govt. jobs.</a:t>
            </a:r>
            <a:endParaRPr lang="en-US" sz="2200" b="1">
              <a:latin typeface="Comic Sans MS" pitchFamily="66" charset="0"/>
            </a:endParaRPr>
          </a:p>
        </p:txBody>
      </p:sp>
      <p:pic>
        <p:nvPicPr>
          <p:cNvPr id="162820" name="Picture 4" descr="pol_cartoon-Pendleton Act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876800" y="1752600"/>
            <a:ext cx="3965575" cy="403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Mugwumps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Native American term meaning</a:t>
            </a:r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z="6000" smtClean="0">
                <a:solidFill>
                  <a:srgbClr val="FFFF00"/>
                </a:solidFill>
              </a:rPr>
              <a:t>“Undisciplined Chiefs”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Republican “</a:t>
            </a:r>
            <a:r>
              <a:rPr lang="en-US" sz="4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Mugwumps</a:t>
            </a: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”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73914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</a:rPr>
              <a:t>Reformers who wouldn’t re-nominate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Chester A. Arthur.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</a:rPr>
              <a:t>Reform to them 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 create a disinterested, impartial govt. run by an educated elite like themselves.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Social Darwinists.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Laissez faire government to them:</a:t>
            </a:r>
          </a:p>
          <a:p>
            <a:pPr marL="914400" lvl="1" indent="-280988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Favoritism &amp; the spoils system seen as </a:t>
            </a:r>
            <a:br>
              <a:rPr lang="en-US" sz="2600" b="1">
                <a:latin typeface="Comic Sans MS" pitchFamily="66" charset="0"/>
                <a:sym typeface="Wingdings" pitchFamily="2" charset="2"/>
              </a:rPr>
            </a:br>
            <a:r>
              <a:rPr lang="en-US" sz="2600" b="1">
                <a:latin typeface="Comic Sans MS" pitchFamily="66" charset="0"/>
                <a:sym typeface="Wingdings" pitchFamily="2" charset="2"/>
              </a:rPr>
              <a:t>govt. intervention in society.</a:t>
            </a:r>
          </a:p>
          <a:p>
            <a:pPr marL="914400" lvl="1" indent="-280988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Their target was political corruption, </a:t>
            </a:r>
            <a:br>
              <a:rPr lang="en-US" sz="2600" b="1">
                <a:latin typeface="Comic Sans MS" pitchFamily="66" charset="0"/>
                <a:sym typeface="Wingdings" pitchFamily="2" charset="2"/>
              </a:rPr>
            </a:br>
            <a:r>
              <a:rPr lang="en-US" sz="2600" b="1">
                <a:latin typeface="Comic Sans MS" pitchFamily="66" charset="0"/>
                <a:sym typeface="Wingdings" pitchFamily="2" charset="2"/>
              </a:rPr>
              <a:t>not social or economic reform!</a:t>
            </a:r>
            <a:endParaRPr lang="en-US" sz="2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5638800" y="381000"/>
            <a:ext cx="3200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The</a:t>
            </a:r>
            <a:b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</a:b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Mugwumps</a:t>
            </a:r>
          </a:p>
        </p:txBody>
      </p:sp>
      <p:pic>
        <p:nvPicPr>
          <p:cNvPr id="37891" name="Picture 3" descr="pol_cartoon-Mugwump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447800" y="304800"/>
            <a:ext cx="3917950" cy="632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3124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en-US" sz="2800" b="1" i="1">
                <a:latin typeface="Comic Sans MS" pitchFamily="66" charset="0"/>
                <a:sym typeface="Wingdings" pitchFamily="2" charset="2"/>
              </a:rPr>
              <a:t>Men may come and men may go, but the work of reform shall go on forever.</a:t>
            </a:r>
            <a:endParaRPr lang="en-US" sz="2800" b="1" i="1">
              <a:latin typeface="Comic Sans MS" pitchFamily="66" charset="0"/>
            </a:endParaRP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715000" y="51816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Will support </a:t>
            </a:r>
            <a:br>
              <a:rPr lang="en-US" sz="2400" b="1">
                <a:latin typeface="Comic Sans MS" pitchFamily="66" charset="0"/>
                <a:sym typeface="Wingdings" pitchFamily="2" charset="2"/>
              </a:rPr>
            </a:br>
            <a:r>
              <a:rPr lang="en-US" sz="2400" b="1">
                <a:latin typeface="Comic Sans MS" pitchFamily="66" charset="0"/>
                <a:sym typeface="Wingdings" pitchFamily="2" charset="2"/>
              </a:rPr>
              <a:t>Cleveland in the</a:t>
            </a:r>
            <a:br>
              <a:rPr lang="en-US" sz="2400" b="1">
                <a:latin typeface="Comic Sans MS" pitchFamily="66" charset="0"/>
                <a:sym typeface="Wingdings" pitchFamily="2" charset="2"/>
              </a:rPr>
            </a:br>
            <a:r>
              <a:rPr lang="en-US" sz="2400" b="1">
                <a:latin typeface="Comic Sans MS" pitchFamily="66" charset="0"/>
                <a:sym typeface="Wingdings" pitchFamily="2" charset="2"/>
              </a:rPr>
              <a:t>1884 election.</a:t>
            </a:r>
            <a:endParaRPr lang="en-US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The Nature of Politics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8525"/>
          </a:xfrm>
        </p:spPr>
        <p:txBody>
          <a:bodyPr/>
          <a:lstStyle/>
          <a:p>
            <a:r>
              <a:rPr lang="en-US" b="1" u="sng" smtClean="0"/>
              <a:t>1870-1895 American politics…</a:t>
            </a:r>
          </a:p>
          <a:p>
            <a:pPr lvl="1"/>
            <a:r>
              <a:rPr lang="en-US" smtClean="0"/>
              <a:t>“was poor in purpose and barren in results” Henry Adams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Although, 80-90% of eligible voters cast ballots!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Politics was also main focus of entertainment!!!</a:t>
            </a:r>
          </a:p>
          <a:p>
            <a:pPr lvl="2"/>
            <a:r>
              <a:rPr lang="en-US" smtClean="0"/>
              <a:t>More than baseball, vaudeville and circuses…</a:t>
            </a:r>
          </a:p>
          <a:p>
            <a:pPr lvl="2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1884 Presidential Election</a:t>
            </a:r>
          </a:p>
        </p:txBody>
      </p:sp>
      <p:pic>
        <p:nvPicPr>
          <p:cNvPr id="38915" name="Picture 3" descr="Grover Cleveland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6000" t="3510" r="3999" b="3508"/>
          <a:stretch>
            <a:fillRect/>
          </a:stretch>
        </p:blipFill>
        <p:spPr bwMode="auto">
          <a:xfrm>
            <a:off x="914400" y="1524000"/>
            <a:ext cx="3006725" cy="403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524000" y="56388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Grover Cleveland         James Blaine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     </a:t>
            </a:r>
            <a:r>
              <a:rPr lang="en-US" sz="2800" b="1">
                <a:solidFill>
                  <a:srgbClr val="E40000"/>
                </a:solidFill>
              </a:rPr>
              <a:t>* </a:t>
            </a:r>
            <a:r>
              <a:rPr lang="en-US" sz="2000" b="1">
                <a:latin typeface="Comic Sans MS" pitchFamily="66" charset="0"/>
              </a:rPr>
              <a:t>(DEM)                              (REP)</a:t>
            </a:r>
          </a:p>
        </p:txBody>
      </p:sp>
      <p:pic>
        <p:nvPicPr>
          <p:cNvPr id="38917" name="Picture 6" descr="James Blai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925" y="1600200"/>
            <a:ext cx="3013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981200" y="395288"/>
            <a:ext cx="6172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1884 Presidential Election</a:t>
            </a:r>
          </a:p>
        </p:txBody>
      </p:sp>
      <p:pic>
        <p:nvPicPr>
          <p:cNvPr id="39939" name="Picture 3" descr="1884 Election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219200" y="1828800"/>
            <a:ext cx="7696200" cy="4133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Cleveland’s First Term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1371600" y="1349375"/>
            <a:ext cx="73914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</a:rPr>
              <a:t>The “Veto Governor” from New York.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</a:rPr>
              <a:t>First Democratic elected since 1856.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 i="1">
                <a:latin typeface="Comic Sans MS" pitchFamily="66" charset="0"/>
              </a:rPr>
              <a:t>A public office is a public trust!</a:t>
            </a:r>
            <a:endParaRPr lang="en-US" sz="2600" b="1" i="1">
              <a:latin typeface="Comic Sans MS" pitchFamily="66" charset="0"/>
              <a:sym typeface="Wingdings" pitchFamily="2" charset="2"/>
            </a:endParaRP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His laissez-faire presidency:</a:t>
            </a:r>
          </a:p>
          <a:p>
            <a:pPr marL="973138" lvl="1" indent="-401638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600" b="1">
                <a:latin typeface="Comic Sans MS" pitchFamily="66" charset="0"/>
              </a:rPr>
              <a:t>Opposed bills to assist the poor as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well as the rich.</a:t>
            </a:r>
          </a:p>
          <a:p>
            <a:pPr marL="973138" lvl="1" indent="-401638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600" b="1">
                <a:latin typeface="Comic Sans MS" pitchFamily="66" charset="0"/>
              </a:rPr>
              <a:t>Vetoed over 200 special pension bills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for Civil War veterans!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800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Bravo, Señor Clevelando!</a:t>
            </a:r>
          </a:p>
        </p:txBody>
      </p:sp>
      <p:pic>
        <p:nvPicPr>
          <p:cNvPr id="41987" name="Picture 5" descr="pol_cartoon-Cleveland as Toreador-vetoes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981200" y="1219200"/>
            <a:ext cx="6096000" cy="53387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066800" y="152400"/>
            <a:ext cx="784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The Tariff Issue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7391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</a:rPr>
              <a:t>After the Civil War, Congress raised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tariffs to protect new US industries.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</a:rPr>
              <a:t>Big business wanted to continue this;</a:t>
            </a:r>
            <a:br>
              <a:rPr lang="en-US" sz="2600" b="1">
                <a:latin typeface="Comic Sans MS" pitchFamily="66" charset="0"/>
              </a:rPr>
            </a:br>
            <a:r>
              <a:rPr lang="en-US" sz="2600" b="1">
                <a:latin typeface="Comic Sans MS" pitchFamily="66" charset="0"/>
              </a:rPr>
              <a:t>consumers did not.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</a:rPr>
              <a:t>1885 </a:t>
            </a:r>
            <a:r>
              <a:rPr lang="en-US" sz="2600" b="1">
                <a:latin typeface="Comic Sans MS" pitchFamily="66" charset="0"/>
                <a:sym typeface="Wingdings" pitchFamily="2" charset="2"/>
              </a:rPr>
              <a:t> tariffs earned the US $100 mil.</a:t>
            </a:r>
            <a:br>
              <a:rPr lang="en-US" sz="2600" b="1">
                <a:latin typeface="Comic Sans MS" pitchFamily="66" charset="0"/>
                <a:sym typeface="Wingdings" pitchFamily="2" charset="2"/>
              </a:rPr>
            </a:br>
            <a:r>
              <a:rPr lang="en-US" sz="2600" b="1">
                <a:latin typeface="Comic Sans MS" pitchFamily="66" charset="0"/>
                <a:sym typeface="Wingdings" pitchFamily="2" charset="2"/>
              </a:rPr>
              <a:t>          in surplus!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Mugwumps opposed it </a:t>
            </a:r>
            <a:endParaRPr lang="en-US" sz="2600" b="1">
              <a:solidFill>
                <a:srgbClr val="E40000"/>
              </a:solidFill>
              <a:latin typeface="Comic Sans MS" pitchFamily="66" charset="0"/>
              <a:sym typeface="Wingdings" pitchFamily="2" charset="2"/>
            </a:endParaRP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600" b="1">
                <a:latin typeface="Comic Sans MS" pitchFamily="66" charset="0"/>
                <a:sym typeface="Wingdings" pitchFamily="2" charset="2"/>
              </a:rPr>
              <a:t>Tariffs became a major issue in the 1888</a:t>
            </a:r>
            <a:br>
              <a:rPr lang="en-US" sz="2600" b="1">
                <a:latin typeface="Comic Sans MS" pitchFamily="66" charset="0"/>
                <a:sym typeface="Wingdings" pitchFamily="2" charset="2"/>
              </a:rPr>
            </a:br>
            <a:r>
              <a:rPr lang="en-US" sz="2600" b="1">
                <a:latin typeface="Comic Sans MS" pitchFamily="66" charset="0"/>
                <a:sym typeface="Wingdings" pitchFamily="2" charset="2"/>
              </a:rPr>
              <a:t>presidential election.</a:t>
            </a:r>
            <a:endParaRPr lang="en-US" sz="26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½ day Wednesday</a:t>
            </a:r>
            <a:endParaRPr lang="en-US" dirty="0"/>
          </a:p>
        </p:txBody>
      </p:sp>
      <p:pic>
        <p:nvPicPr>
          <p:cNvPr id="6" name="Content Placeholder 5" descr="Green-Ligh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2434431"/>
            <a:ext cx="2857500" cy="28575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Please have your eBook open and logged in!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be on page 88</a:t>
            </a:r>
          </a:p>
          <a:p>
            <a:endParaRPr lang="en-US" dirty="0" smtClean="0"/>
          </a:p>
          <a:p>
            <a:r>
              <a:rPr lang="en-US" dirty="0" smtClean="0"/>
              <a:t>You will also need your yellow FIB packet.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John Green review of the Industrial Revolution.</a:t>
            </a:r>
          </a:p>
          <a:p>
            <a:endParaRPr lang="en-US" dirty="0" smtClean="0"/>
          </a:p>
          <a:p>
            <a:r>
              <a:rPr lang="en-US" dirty="0" smtClean="0"/>
              <a:t>2- finish Fill in the Blanks “Gilded Age and Populism”</a:t>
            </a:r>
          </a:p>
          <a:p>
            <a:endParaRPr lang="en-US" dirty="0" smtClean="0"/>
          </a:p>
          <a:p>
            <a:r>
              <a:rPr lang="en-US" dirty="0" smtClean="0"/>
              <a:t>3- John Green review of “Gilded Age”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Tariff Policy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Congress increase tariffs on imports</a:t>
            </a:r>
          </a:p>
          <a:p>
            <a:pPr lvl="1"/>
            <a:r>
              <a:rPr lang="en-US" smtClean="0"/>
              <a:t>Purpose-help protect U.S. goods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Criticism- special interests benefit from these tariffs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pPr lvl="1">
              <a:buFont typeface="Wingdings 2" pitchFamily="18" charset="2"/>
              <a:buNone/>
            </a:pPr>
            <a:r>
              <a:rPr lang="en-US" smtClean="0"/>
              <a:t>Repubs. Supported tariffs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Dems.- tariffs made prices artificially high? Why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  <a:p>
            <a:pPr lvl="1">
              <a:buFont typeface="Wingdings 2" pitchFamily="18" charset="2"/>
              <a:buNone/>
            </a:pPr>
            <a:r>
              <a:rPr lang="en-US" smtClean="0"/>
              <a:t>	Wool manufactures were (protected)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	Small Farmers (Not protected)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905000" y="76200"/>
            <a:ext cx="6172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Filing the Rough Edges</a:t>
            </a:r>
          </a:p>
        </p:txBody>
      </p:sp>
      <p:pic>
        <p:nvPicPr>
          <p:cNvPr id="45059" name="Picture 3" descr="pol_cartoon-Cleveland Files Rough Edges from Tariff-188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971800" y="990600"/>
            <a:ext cx="4002088" cy="51387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47800" y="61722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Tariff of 1888</a:t>
            </a:r>
            <a:endParaRPr lang="en-US" sz="20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1888 Presidential Election</a:t>
            </a:r>
          </a:p>
        </p:txBody>
      </p:sp>
      <p:pic>
        <p:nvPicPr>
          <p:cNvPr id="46083" name="Picture 3" descr="Grover Cleveland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6000" r="3999"/>
          <a:stretch>
            <a:fillRect/>
          </a:stretch>
        </p:blipFill>
        <p:spPr bwMode="auto">
          <a:xfrm>
            <a:off x="1600200" y="1295400"/>
            <a:ext cx="3006725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6084" name="Picture 4" descr="Benjamin Harrison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410200" y="1295400"/>
            <a:ext cx="3033713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600200" y="57150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Grover Cleveland     Benjamin Harrison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      </a:t>
            </a:r>
            <a:r>
              <a:rPr lang="en-US" sz="2000" b="1">
                <a:latin typeface="Comic Sans MS" pitchFamily="66" charset="0"/>
              </a:rPr>
              <a:t>(DEM)                           </a:t>
            </a:r>
            <a:r>
              <a:rPr lang="en-US" sz="2000" b="1">
                <a:solidFill>
                  <a:srgbClr val="E40000"/>
                </a:solidFill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E40000"/>
                </a:solidFill>
                <a:latin typeface="Comic Sans MS" pitchFamily="66" charset="0"/>
              </a:rPr>
              <a:t>*</a:t>
            </a:r>
            <a:r>
              <a:rPr lang="en-US" sz="2000" b="1">
                <a:solidFill>
                  <a:srgbClr val="E40000"/>
                </a:solidFill>
                <a:latin typeface="Comic Sans MS" pitchFamily="66" charset="0"/>
              </a:rPr>
              <a:t> </a:t>
            </a:r>
            <a:r>
              <a:rPr lang="en-US" sz="2000" b="1">
                <a:latin typeface="Comic Sans MS" pitchFamily="66" charset="0"/>
              </a:rPr>
              <a:t>(REP)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Party Allegiances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Politics was personal/community activity!</a:t>
            </a:r>
          </a:p>
          <a:p>
            <a:pPr lvl="1"/>
            <a:r>
              <a:rPr lang="en-US" smtClean="0"/>
              <a:t>Loyalties to politicians and parties!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No major “faction” or party gained control (1877-1897)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Repub. (3 terms) Dems. (2 terms) Presidency</a:t>
            </a:r>
          </a:p>
          <a:p>
            <a:pPr lvl="2"/>
            <a:r>
              <a:rPr lang="en-US" smtClean="0"/>
              <a:t>Only 6 years  was there unilateral control of Congress and the Executive!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John Green standouts</a:t>
            </a:r>
            <a:endParaRPr lang="en-US" dirty="0"/>
          </a:p>
        </p:txBody>
      </p:sp>
      <p:sp>
        <p:nvSpPr>
          <p:cNvPr id="47107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Presidents/back in forth</a:t>
            </a:r>
          </a:p>
          <a:p>
            <a:r>
              <a:rPr lang="en-US" smtClean="0"/>
              <a:t>McKinley assassinated</a:t>
            </a:r>
          </a:p>
          <a:p>
            <a:r>
              <a:rPr lang="en-US" smtClean="0"/>
              <a:t>Electricity</a:t>
            </a:r>
          </a:p>
          <a:p>
            <a:r>
              <a:rPr lang="en-US" smtClean="0"/>
              <a:t>Populists (affordable railroad rates)- People’s Party…</a:t>
            </a:r>
          </a:p>
          <a:p>
            <a:r>
              <a:rPr lang="en-US" smtClean="0"/>
              <a:t>Farmers</a:t>
            </a:r>
          </a:p>
          <a:p>
            <a:r>
              <a:rPr lang="en-US" smtClean="0"/>
              <a:t>Mark Twain-Gilded Age</a:t>
            </a:r>
          </a:p>
          <a:p>
            <a:endParaRPr lang="en-US" smtClean="0"/>
          </a:p>
        </p:txBody>
      </p:sp>
      <p:sp>
        <p:nvSpPr>
          <p:cNvPr id="47108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 2" pitchFamily="18" charset="2"/>
              <a:buNone/>
            </a:pPr>
            <a:r>
              <a:rPr lang="en-US" smtClean="0"/>
              <a:t>Progressive movement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Unions/Labor support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981200" y="395288"/>
            <a:ext cx="6172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1888 Presidential Election</a:t>
            </a:r>
          </a:p>
        </p:txBody>
      </p:sp>
      <p:pic>
        <p:nvPicPr>
          <p:cNvPr id="52227" name="Picture 3" descr="1888 Election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533400" y="2057400"/>
            <a:ext cx="7696200" cy="4133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617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Disposing the Surplus</a:t>
            </a:r>
          </a:p>
        </p:txBody>
      </p:sp>
      <p:pic>
        <p:nvPicPr>
          <p:cNvPr id="53251" name="Picture 3" descr="pol_cartoon-B_Harrison Disposes of Surplus-188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524000" y="1600200"/>
            <a:ext cx="65532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Changing Public Opinion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77724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400" b="1">
                <a:latin typeface="Comic Sans MS" pitchFamily="66" charset="0"/>
              </a:rPr>
              <a:t>Americans wanted the federal govt. to deal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with growing soc. &amp; eco. problems &amp; to curb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the power of the trusts:</a:t>
            </a:r>
            <a:endParaRPr lang="en-US" sz="2400" b="1">
              <a:latin typeface="Comic Sans MS" pitchFamily="66" charset="0"/>
              <a:sym typeface="Wingdings" pitchFamily="2" charset="2"/>
            </a:endParaRPr>
          </a:p>
          <a:p>
            <a:pPr marL="855663" lvl="1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>
                <a:latin typeface="Comic Sans MS" pitchFamily="66" charset="0"/>
              </a:rPr>
              <a:t>Interstate Commerce Act – 1887</a:t>
            </a:r>
          </a:p>
          <a:p>
            <a:pPr marL="855663" lvl="1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>
                <a:latin typeface="Comic Sans MS" pitchFamily="66" charset="0"/>
              </a:rPr>
              <a:t>Sherman Antitrust Act – 1890</a:t>
            </a:r>
          </a:p>
          <a:p>
            <a:pPr marL="855663" lvl="1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>
                <a:latin typeface="Comic Sans MS" pitchFamily="66" charset="0"/>
              </a:rPr>
              <a:t>McKinley Tariff – 1890</a:t>
            </a:r>
          </a:p>
          <a:p>
            <a:pPr marL="1312863" lvl="2" indent="-2841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Based on the theory that prosperity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flowed directly from protectionism.</a:t>
            </a:r>
          </a:p>
          <a:p>
            <a:pPr marL="1312863" lvl="2" indent="-284163">
              <a:spcBef>
                <a:spcPct val="50000"/>
              </a:spcBef>
              <a:buClr>
                <a:srgbClr val="E40000"/>
              </a:buClr>
              <a:buFont typeface="Wingdings" pitchFamily="2" charset="2"/>
              <a:buChar char="§"/>
            </a:pPr>
            <a:r>
              <a:rPr lang="en-US" sz="2400" b="1">
                <a:latin typeface="Comic Sans MS" pitchFamily="66" charset="0"/>
              </a:rPr>
              <a:t>Increased already high rates another 4%!</a:t>
            </a:r>
          </a:p>
          <a:p>
            <a:pPr marL="855663" lvl="1" indent="-34290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>
                <a:latin typeface="Comic Sans MS" pitchFamily="66" charset="0"/>
              </a:rPr>
              <a:t>Rep. Party suffered big losses in 1890 (even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McKinley lost his House seat!).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1892 Presidential Election</a:t>
            </a:r>
          </a:p>
        </p:txBody>
      </p:sp>
      <p:pic>
        <p:nvPicPr>
          <p:cNvPr id="55299" name="Picture 3" descr="Grover Cleveland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6000" r="3999"/>
          <a:stretch>
            <a:fillRect/>
          </a:stretch>
        </p:blipFill>
        <p:spPr bwMode="auto">
          <a:xfrm>
            <a:off x="1600200" y="1295400"/>
            <a:ext cx="3006725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5300" name="Picture 4" descr="Benjamin Harrison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410200" y="1295400"/>
            <a:ext cx="3033713" cy="434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00200" y="5715000"/>
            <a:ext cx="7162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Grover Cleveland     Benjamin Harrison</a:t>
            </a:r>
            <a:r>
              <a:rPr lang="en-US" sz="2000" b="1">
                <a:latin typeface="Comic Sans MS" pitchFamily="66" charset="0"/>
              </a:rPr>
              <a:t/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   again! </a:t>
            </a:r>
            <a:r>
              <a:rPr lang="en-US" sz="2400" b="1">
                <a:solidFill>
                  <a:srgbClr val="E40000"/>
                </a:solidFill>
                <a:latin typeface="Comic Sans MS" pitchFamily="66" charset="0"/>
              </a:rPr>
              <a:t>*</a:t>
            </a:r>
            <a:r>
              <a:rPr lang="en-US" sz="2000" b="1">
                <a:latin typeface="Comic Sans MS" pitchFamily="66" charset="0"/>
              </a:rPr>
              <a:t> (DEM)                         (REP)</a:t>
            </a: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057400" y="471488"/>
            <a:ext cx="6172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1892 Presidential Election</a:t>
            </a:r>
          </a:p>
        </p:txBody>
      </p:sp>
      <p:pic>
        <p:nvPicPr>
          <p:cNvPr id="56323" name="Picture 4" descr="1892 Election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143000" y="1981200"/>
            <a:ext cx="7696200" cy="4133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Cleveland Loses Support Fast!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72390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800" b="1">
                <a:latin typeface="Comic Sans MS" pitchFamily="66" charset="0"/>
              </a:rPr>
              <a:t>The only President to serve two non-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consecutive terms.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800" b="1">
                <a:latin typeface="Comic Sans MS" pitchFamily="66" charset="0"/>
              </a:rPr>
              <a:t>Blamed for the 1893 Panic.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800" b="1">
                <a:latin typeface="Comic Sans MS" pitchFamily="66" charset="0"/>
              </a:rPr>
              <a:t>Defended the gold standard.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800" b="1">
                <a:latin typeface="Comic Sans MS" pitchFamily="66" charset="0"/>
              </a:rPr>
              <a:t>Used federal troops in the 1894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Pullman strike.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800" b="1">
                <a:latin typeface="Comic Sans MS" pitchFamily="66" charset="0"/>
              </a:rPr>
              <a:t>Refused to sign the Wilson-Gorman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 b="1">
                <a:latin typeface="Comic Sans MS" pitchFamily="66" charset="0"/>
              </a:rPr>
              <a:t>Tariff of 1894.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800" b="1">
                <a:latin typeface="Comic Sans MS" pitchFamily="66" charset="0"/>
              </a:rPr>
              <a:t>Repealed the Sherman Silver Purchase Act.</a:t>
            </a:r>
            <a:endParaRPr lang="en-US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ushistorykhhs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khhs2014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800" b="1" dirty="0" smtClean="0">
                <a:solidFill>
                  <a:srgbClr val="C00000"/>
                </a:solidFill>
              </a:rPr>
              <a:t>Page 88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9395" name="Content Placeholder 3" descr="bosses of the sen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How does the cartoonist illustrate the corruption of the time?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b="1" dirty="0" smtClean="0">
                <a:solidFill>
                  <a:srgbClr val="FFC000"/>
                </a:solidFill>
              </a:rPr>
              <a:t>Large companies (like Carnegie steel and Rockefeller oil) had a lot of influence on the government.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667000" y="1219200"/>
            <a:ext cx="45720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E4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tageCoach"/>
              </a:rPr>
              <a:t>The </a:t>
            </a:r>
          </a:p>
          <a:p>
            <a:pPr algn="ctr"/>
            <a:r>
              <a:rPr lang="en-US" sz="3600" kern="10">
                <a:ln w="22225">
                  <a:solidFill>
                    <a:srgbClr val="E4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tageCoach"/>
              </a:rPr>
              <a:t>"Politics of</a:t>
            </a:r>
          </a:p>
          <a:p>
            <a:pPr algn="ctr"/>
            <a:r>
              <a:rPr lang="en-US" sz="3600" kern="10">
                <a:ln w="22225">
                  <a:solidFill>
                    <a:srgbClr val="E4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tageCoach"/>
              </a:rPr>
              <a:t>Equilibrium"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 men towering over the senators represent?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800" b="1" dirty="0" smtClean="0">
                <a:solidFill>
                  <a:srgbClr val="C00000"/>
                </a:solidFill>
              </a:rPr>
              <a:t>The large and powerful companies.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Political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Corruption plagues Government</a:t>
            </a:r>
          </a:p>
          <a:p>
            <a:pPr lvl="1" eaLnBrk="1" hangingPunct="1"/>
            <a:r>
              <a:rPr lang="en-US" smtClean="0"/>
              <a:t>Political cartoon (next slide)</a:t>
            </a:r>
          </a:p>
          <a:p>
            <a:pPr lvl="1" eaLnBrk="1" hangingPunct="1"/>
            <a:r>
              <a:rPr lang="en-US" smtClean="0"/>
              <a:t>Graft (bribery)</a:t>
            </a:r>
          </a:p>
          <a:p>
            <a:pPr lvl="1" eaLnBrk="1" hangingPunct="1">
              <a:buFontTx/>
              <a:buNone/>
            </a:pPr>
            <a:r>
              <a:rPr lang="en-US" smtClean="0"/>
              <a:t>Tariffs, Civil Service and Monetary Policy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Pendleton Act- required to take and exam to work in government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Given a job based on performance, rather than who they know!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Rise of Populism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How ya’ gonna’ to keep Em’ down on the farm?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Populism--- here is a trick I use.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talian-farmers-18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0499"/>
            <a:ext cx="4038600" cy="420536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farmers grow corn…</a:t>
            </a:r>
          </a:p>
          <a:p>
            <a:endParaRPr lang="en-US" dirty="0" smtClean="0"/>
          </a:p>
          <a:p>
            <a:r>
              <a:rPr lang="en-US" dirty="0" smtClean="0"/>
              <a:t>Corn can be turned into Popcorn…</a:t>
            </a:r>
          </a:p>
          <a:p>
            <a:endParaRPr lang="en-US" dirty="0" smtClean="0"/>
          </a:p>
          <a:p>
            <a:r>
              <a:rPr lang="en-US" dirty="0" smtClean="0"/>
              <a:t>Populism=farmers needs during the Gilded 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Reason for Populism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Increased industrialization</a:t>
            </a:r>
          </a:p>
          <a:p>
            <a:pPr eaLnBrk="1" hangingPunct="1"/>
            <a:r>
              <a:rPr lang="en-US" smtClean="0"/>
              <a:t>Railroads, Manufacturing, and banking belonged to large companies</a:t>
            </a:r>
          </a:p>
          <a:p>
            <a:pPr eaLnBrk="1" hangingPunct="1"/>
            <a:r>
              <a:rPr lang="en-US" smtClean="0"/>
              <a:t>Farmers used more machines</a:t>
            </a:r>
          </a:p>
          <a:p>
            <a:pPr eaLnBrk="1" hangingPunct="1"/>
            <a:r>
              <a:rPr lang="en-US" smtClean="0"/>
              <a:t>Production increased</a:t>
            </a:r>
          </a:p>
          <a:p>
            <a:pPr eaLnBrk="1" hangingPunct="1"/>
            <a:r>
              <a:rPr lang="en-US" smtClean="0"/>
              <a:t>Machines cost $</a:t>
            </a:r>
          </a:p>
          <a:p>
            <a:pPr eaLnBrk="1" hangingPunct="1"/>
            <a:r>
              <a:rPr lang="en-US" smtClean="0"/>
              <a:t>Prices begin to drop (supply and demand)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Reasons for Populism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1867</a:t>
            </a:r>
          </a:p>
          <a:p>
            <a:pPr lvl="1" eaLnBrk="1" hangingPunct="1"/>
            <a:r>
              <a:rPr lang="en-US" smtClean="0"/>
              <a:t>211M bushels of Wheat</a:t>
            </a:r>
          </a:p>
          <a:p>
            <a:pPr lvl="1" eaLnBrk="1" hangingPunct="1">
              <a:buFontTx/>
              <a:buNone/>
            </a:pPr>
            <a:r>
              <a:rPr lang="en-US" smtClean="0"/>
              <a:t>@ $2 per bushel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1868</a:t>
            </a:r>
          </a:p>
          <a:p>
            <a:pPr lvl="1" eaLnBrk="1" hangingPunct="1">
              <a:buFontTx/>
              <a:buNone/>
            </a:pPr>
            <a:r>
              <a:rPr lang="en-US" smtClean="0"/>
              <a:t>	- 246 M bushels of Wheat</a:t>
            </a:r>
          </a:p>
          <a:p>
            <a:pPr lvl="1" eaLnBrk="1" hangingPunct="1">
              <a:buFontTx/>
              <a:buNone/>
            </a:pPr>
            <a:r>
              <a:rPr lang="en-US" smtClean="0"/>
              <a:t>@ $1.46 per bushel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1869-</a:t>
            </a:r>
          </a:p>
          <a:p>
            <a:pPr lvl="1" eaLnBrk="1" hangingPunct="1"/>
            <a:r>
              <a:rPr lang="en-US" smtClean="0"/>
              <a:t>$0.91 per bushel</a:t>
            </a:r>
          </a:p>
          <a:p>
            <a:pPr lvl="1" eaLnBrk="1" hangingPunct="1"/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Other crops that declined in price</a:t>
            </a:r>
          </a:p>
          <a:p>
            <a:pPr lvl="1" eaLnBrk="1" hangingPunct="1">
              <a:buFontTx/>
              <a:buNone/>
            </a:pPr>
            <a:r>
              <a:rPr lang="en-US" smtClean="0"/>
              <a:t>	- Cotton</a:t>
            </a:r>
          </a:p>
          <a:p>
            <a:pPr lvl="1" eaLnBrk="1" hangingPunct="1">
              <a:buFontTx/>
              <a:buNone/>
            </a:pPr>
            <a:r>
              <a:rPr lang="en-US" smtClean="0"/>
              <a:t>	- Corn (1889 $0.10 per bushel)</a:t>
            </a:r>
          </a:p>
          <a:p>
            <a:pPr lvl="1" eaLnBrk="1" hangingPunct="1">
              <a:buFontTx/>
              <a:buNone/>
            </a:pPr>
            <a:r>
              <a:rPr lang="en-US" smtClean="0"/>
              <a:t>Farmers begin to burn corn for fuel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Who was the cause of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Railroads- </a:t>
            </a:r>
          </a:p>
          <a:p>
            <a:pPr lvl="1" eaLnBrk="1" hangingPunct="1"/>
            <a:r>
              <a:rPr lang="en-US" smtClean="0"/>
              <a:t>Farmers needed railroads</a:t>
            </a:r>
          </a:p>
          <a:p>
            <a:pPr lvl="1" eaLnBrk="1" hangingPunct="1"/>
            <a:r>
              <a:rPr lang="en-US" smtClean="0"/>
              <a:t>The railroads were a monopoly</a:t>
            </a:r>
          </a:p>
          <a:p>
            <a:pPr lvl="1" eaLnBrk="1" hangingPunct="1"/>
            <a:r>
              <a:rPr lang="en-US" smtClean="0"/>
              <a:t>High charges</a:t>
            </a:r>
          </a:p>
          <a:p>
            <a:pPr lvl="1" eaLnBrk="1" hangingPunct="1"/>
            <a:r>
              <a:rPr lang="en-US" smtClean="0"/>
              <a:t>Large shippers got rebates</a:t>
            </a:r>
          </a:p>
          <a:p>
            <a:pPr lvl="1" eaLnBrk="1" hangingPunct="1"/>
            <a:r>
              <a:rPr lang="en-US" smtClean="0"/>
              <a:t>No help to the small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Who was the cause of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Banks-</a:t>
            </a:r>
          </a:p>
          <a:p>
            <a:pPr lvl="1" eaLnBrk="1" hangingPunct="1"/>
            <a:r>
              <a:rPr lang="en-US" smtClean="0"/>
              <a:t>Foreclosed on farms</a:t>
            </a:r>
          </a:p>
          <a:p>
            <a:pPr lvl="1" eaLnBrk="1" hangingPunct="1"/>
            <a:r>
              <a:rPr lang="en-US" smtClean="0"/>
              <a:t>The Gold Standard limited the amount of $ in circulation (caused high interest)</a:t>
            </a:r>
          </a:p>
          <a:p>
            <a:pPr lvl="1" eaLnBrk="1" hangingPunct="1"/>
            <a:r>
              <a:rPr lang="en-US" smtClean="0"/>
              <a:t>Property taxes on farmers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Farmers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THE GRANGE MOVEMENT</a:t>
            </a:r>
          </a:p>
          <a:p>
            <a:pPr eaLnBrk="1" hangingPunct="1"/>
            <a:r>
              <a:rPr lang="en-US" smtClean="0"/>
              <a:t>Refers to an association of farmers founded in the US 1867.</a:t>
            </a:r>
          </a:p>
          <a:p>
            <a:pPr eaLnBrk="1" hangingPunct="1"/>
            <a:r>
              <a:rPr lang="en-US" smtClean="0"/>
              <a:t>1875- 20,000 local branches</a:t>
            </a:r>
          </a:p>
          <a:p>
            <a:pPr lvl="1" eaLnBrk="1" hangingPunct="1"/>
            <a:r>
              <a:rPr lang="en-US" smtClean="0"/>
              <a:t>1 million members</a:t>
            </a:r>
          </a:p>
          <a:p>
            <a:pPr lvl="1" eaLnBrk="1" hangingPunct="1"/>
            <a:endParaRPr lang="en-US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/>
              <a:t>Worked to pass pro-farmer legislation and instituted the movement to allow farmers to pool money, machinery, supplies, and insurance.   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1.  A Two-Party Stalemate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6972" r="18137"/>
          <a:stretch>
            <a:fillRect/>
          </a:stretch>
        </p:blipFill>
        <p:spPr bwMode="auto">
          <a:xfrm>
            <a:off x="762000" y="1600200"/>
            <a:ext cx="51133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 smtClean="0"/>
              <a:t>THE GRANGE MOVEMENT</a:t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Purpose-</a:t>
            </a:r>
          </a:p>
          <a:p>
            <a:pPr lvl="1" eaLnBrk="1" hangingPunct="1"/>
            <a:r>
              <a:rPr lang="en-US" smtClean="0"/>
              <a:t>It was only a social organization at its beginnings</a:t>
            </a:r>
          </a:p>
          <a:p>
            <a:pPr lvl="1" eaLnBrk="1" hangingPunct="1"/>
            <a:r>
              <a:rPr lang="en-US" smtClean="0"/>
              <a:t>Help ease loneliness of farm life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Later- turns into economic and political action</a:t>
            </a:r>
          </a:p>
          <a:p>
            <a:pPr lvl="1"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 dirty="0" smtClean="0"/>
              <a:t>THE GRANGE MOVEMENT</a:t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Political and Economic Goals-</a:t>
            </a:r>
          </a:p>
          <a:p>
            <a:pPr eaLnBrk="1" hangingPunct="1"/>
            <a:r>
              <a:rPr lang="en-US" smtClean="0"/>
              <a:t> form local cooperatives</a:t>
            </a:r>
          </a:p>
          <a:p>
            <a:pPr lvl="1" eaLnBrk="1" hangingPunct="1"/>
            <a:r>
              <a:rPr lang="en-US" smtClean="0"/>
              <a:t>Help buy equipment and supplies</a:t>
            </a:r>
          </a:p>
          <a:p>
            <a:pPr lvl="1" eaLnBrk="1" hangingPunct="1"/>
            <a:r>
              <a:rPr lang="en-US" smtClean="0"/>
              <a:t>Sales cooperatives (pool products and divide the profits)</a:t>
            </a:r>
          </a:p>
          <a:p>
            <a:pPr lvl="1" eaLnBrk="1" hangingPunct="1"/>
            <a:r>
              <a:rPr lang="en-US" smtClean="0"/>
              <a:t>Attracted attention of politicians</a:t>
            </a:r>
          </a:p>
          <a:p>
            <a:pPr lvl="1" eaLnBrk="1" hangingPunct="1"/>
            <a:r>
              <a:rPr lang="en-US" smtClean="0"/>
              <a:t>Pressed for laws to regulate transportation and storage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Populist Party Platform</a:t>
            </a:r>
            <a:br>
              <a:rPr lang="en-US" dirty="0" smtClean="0"/>
            </a:br>
            <a:r>
              <a:rPr lang="en-US" sz="3200" dirty="0" smtClean="0"/>
              <a:t>founded in St. Louis, Missouri in 1892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Increase money supply (supported silver coinage)</a:t>
            </a:r>
          </a:p>
          <a:p>
            <a:pPr eaLnBrk="1" hangingPunct="1"/>
            <a:r>
              <a:rPr lang="en-US" smtClean="0"/>
              <a:t>Graduated income tax</a:t>
            </a:r>
          </a:p>
          <a:p>
            <a:pPr eaLnBrk="1" hangingPunct="1"/>
            <a:r>
              <a:rPr lang="en-US" smtClean="0"/>
              <a:t>Federal loan program for farmers</a:t>
            </a:r>
          </a:p>
          <a:p>
            <a:pPr eaLnBrk="1" hangingPunct="1"/>
            <a:r>
              <a:rPr lang="en-US" smtClean="0"/>
              <a:t>Election of U.S. Senators by popular vote</a:t>
            </a:r>
          </a:p>
          <a:p>
            <a:pPr eaLnBrk="1" hangingPunct="1"/>
            <a:r>
              <a:rPr lang="en-US" smtClean="0"/>
              <a:t>8 hour work day</a:t>
            </a:r>
          </a:p>
          <a:p>
            <a:pPr eaLnBrk="1" hangingPunct="1"/>
            <a:r>
              <a:rPr lang="en-US" smtClean="0"/>
              <a:t>Restrict immigration</a:t>
            </a:r>
          </a:p>
          <a:p>
            <a:pPr eaLnBrk="1" hangingPunct="1"/>
            <a:r>
              <a:rPr lang="en-US" smtClean="0"/>
              <a:t>Government ownership of railroads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watch this segment…</a:t>
            </a:r>
          </a:p>
          <a:p>
            <a:r>
              <a:rPr lang="en-US" dirty="0" smtClean="0"/>
              <a:t>Add to your notes or mark-up to show connections you are making between the notes and the video.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Two-Party “Balance”</a:t>
            </a:r>
          </a:p>
        </p:txBody>
      </p:sp>
      <p:pic>
        <p:nvPicPr>
          <p:cNvPr id="24579" name="Picture 3" descr="pol_cartoon-1880s balance between 2 pol partie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819400" y="1143000"/>
            <a:ext cx="4422775" cy="5381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334000" y="1752600"/>
            <a:ext cx="3505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2.  Intense </a:t>
            </a:r>
            <a:b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</a:b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Voter Loyalty </a:t>
            </a:r>
            <a:b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</a:b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to the</a:t>
            </a:r>
            <a:b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</a:b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Two Major</a:t>
            </a:r>
            <a:b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</a:b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Political Parties</a:t>
            </a:r>
          </a:p>
        </p:txBody>
      </p:sp>
      <p:pic>
        <p:nvPicPr>
          <p:cNvPr id="25603" name="Picture 3" descr="MAR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12500"/>
          <a:stretch>
            <a:fillRect/>
          </a:stretch>
        </p:blipFill>
        <p:spPr bwMode="auto">
          <a:xfrm>
            <a:off x="1828800" y="304800"/>
            <a:ext cx="3206750" cy="632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3.  Well-Defined Voting Blocs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905000" y="1447800"/>
            <a:ext cx="1981200" cy="9144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30000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Democratic</a:t>
            </a:r>
            <a:br>
              <a:rPr lang="en-US" sz="2400" b="1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b="1">
                <a:solidFill>
                  <a:schemeClr val="bg1"/>
                </a:solidFill>
                <a:latin typeface="Comic Sans MS" pitchFamily="66" charset="0"/>
              </a:rPr>
              <a:t>Bloc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6096000" y="1447800"/>
            <a:ext cx="1981200" cy="914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Republican</a:t>
            </a:r>
            <a:br>
              <a:rPr lang="en-US" sz="2400" b="1">
                <a:solidFill>
                  <a:schemeClr val="bg1"/>
                </a:solidFill>
                <a:latin typeface="Comic Sans MS" pitchFamily="66" charset="0"/>
                <a:cs typeface="Arial" charset="0"/>
              </a:rPr>
            </a:br>
            <a:r>
              <a:rPr lang="en-US" sz="2400" b="1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Bloc</a:t>
            </a: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2895600" y="2362200"/>
            <a:ext cx="0" cy="457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7086600" y="23622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447800" y="2819400"/>
            <a:ext cx="2819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White southerners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(preservation of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white supremacy)</a:t>
            </a:r>
          </a:p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Catholics</a:t>
            </a:r>
          </a:p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Recent immigrants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(esp. Jews)</a:t>
            </a:r>
          </a:p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Urban working 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poor (pro-labor)</a:t>
            </a:r>
          </a:p>
          <a:p>
            <a:pPr marL="339725" indent="-339725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Most farmers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5715000" y="2819400"/>
            <a:ext cx="3124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Northern whites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(pro-business)</a:t>
            </a:r>
          </a:p>
          <a:p>
            <a:pPr marL="339725" indent="-33972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African Americans</a:t>
            </a:r>
          </a:p>
          <a:p>
            <a:pPr marL="339725" indent="-33972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Northern 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Protestants</a:t>
            </a:r>
          </a:p>
          <a:p>
            <a:pPr marL="339725" indent="-33972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(support for anti-immigrant laws)</a:t>
            </a:r>
          </a:p>
          <a:p>
            <a:pPr marL="339725" indent="-339725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«"/>
            </a:pPr>
            <a:r>
              <a:rPr lang="en-US" sz="2000" b="1">
                <a:latin typeface="Comic Sans MS" pitchFamily="66" charset="0"/>
              </a:rPr>
              <a:t>Most of the middle</a:t>
            </a:r>
            <a:br>
              <a:rPr lang="en-US" sz="2000" b="1">
                <a:latin typeface="Comic Sans MS" pitchFamily="66" charset="0"/>
              </a:rPr>
            </a:br>
            <a:r>
              <a:rPr lang="en-US" sz="2000" b="1">
                <a:latin typeface="Comic Sans MS" pitchFamily="66" charset="0"/>
              </a:rPr>
              <a:t>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tageCoach" pitchFamily="2" charset="0"/>
                <a:cs typeface="Arial" charset="0"/>
              </a:rPr>
              <a:t>4.  Very Laissez Faire Federal Govt.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676400" y="1828800"/>
            <a:ext cx="70104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400" b="1">
                <a:latin typeface="Comic Sans MS" pitchFamily="66" charset="0"/>
              </a:rPr>
              <a:t>From 1870-1900 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 Govt. did very</a:t>
            </a:r>
            <a:br>
              <a:rPr lang="en-US" sz="2400" b="1">
                <a:latin typeface="Comic Sans MS" pitchFamily="66" charset="0"/>
                <a:sym typeface="Wingdings" pitchFamily="2" charset="2"/>
              </a:rPr>
            </a:br>
            <a:r>
              <a:rPr lang="en-US" sz="2400" b="1">
                <a:latin typeface="Comic Sans MS" pitchFamily="66" charset="0"/>
                <a:sym typeface="Wingdings" pitchFamily="2" charset="2"/>
              </a:rPr>
              <a:t>little domestically.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400" b="1">
                <a:latin typeface="Comic Sans MS" pitchFamily="66" charset="0"/>
                <a:sym typeface="Wingdings" pitchFamily="2" charset="2"/>
              </a:rPr>
              <a:t>Main duties of the federal govt.:</a:t>
            </a:r>
          </a:p>
          <a:p>
            <a:pPr marL="973138" lvl="1" indent="-401638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>
                <a:latin typeface="Comic Sans MS" pitchFamily="66" charset="0"/>
              </a:rPr>
              <a:t>Deliver the mail.</a:t>
            </a:r>
          </a:p>
          <a:p>
            <a:pPr marL="973138" lvl="1" indent="-401638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>
                <a:latin typeface="Comic Sans MS" pitchFamily="66" charset="0"/>
              </a:rPr>
              <a:t>Maintain a national military.</a:t>
            </a:r>
          </a:p>
          <a:p>
            <a:pPr marL="973138" lvl="1" indent="-401638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>
                <a:latin typeface="Comic Sans MS" pitchFamily="66" charset="0"/>
              </a:rPr>
              <a:t>Collect taxes &amp; tariffs.</a:t>
            </a:r>
          </a:p>
          <a:p>
            <a:pPr marL="973138" lvl="1" indent="-401638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>
                <a:latin typeface="Comic Sans MS" pitchFamily="66" charset="0"/>
              </a:rPr>
              <a:t>Conduct a foreign policy.</a:t>
            </a:r>
          </a:p>
          <a:p>
            <a:pPr marL="398463" indent="-398463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«"/>
            </a:pPr>
            <a:r>
              <a:rPr lang="en-US" sz="2400" b="1">
                <a:latin typeface="Comic Sans MS" pitchFamily="66" charset="0"/>
              </a:rPr>
              <a:t>Exception </a:t>
            </a:r>
            <a:r>
              <a:rPr lang="en-US" sz="2400" b="1">
                <a:latin typeface="Comic Sans MS" pitchFamily="66" charset="0"/>
                <a:sym typeface="Wingdings" pitchFamily="2" charset="2"/>
              </a:rPr>
              <a:t> administer the annual </a:t>
            </a:r>
            <a:br>
              <a:rPr lang="en-US" sz="2400" b="1">
                <a:latin typeface="Comic Sans MS" pitchFamily="66" charset="0"/>
                <a:sym typeface="Wingdings" pitchFamily="2" charset="2"/>
              </a:rPr>
            </a:br>
            <a:r>
              <a:rPr lang="en-US" sz="2400" b="1">
                <a:latin typeface="Comic Sans MS" pitchFamily="66" charset="0"/>
                <a:sym typeface="Wingdings" pitchFamily="2" charset="2"/>
              </a:rPr>
              <a:t>Civil War veterans’ pension.</a:t>
            </a:r>
            <a:endParaRPr lang="en-US" sz="24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Microsoft Office PowerPoint</Application>
  <PresentationFormat>On-screen Show (4:3)</PresentationFormat>
  <Paragraphs>274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Apex</vt:lpstr>
      <vt:lpstr>GILDED</vt:lpstr>
      <vt:lpstr>The Nature of Politics</vt:lpstr>
      <vt:lpstr>Party Allegiances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More specifically factional feuds and personal rivalries took priority over national concerns </vt:lpstr>
      <vt:lpstr>Slide 13</vt:lpstr>
      <vt:lpstr>Slide 14</vt:lpstr>
      <vt:lpstr>Civil Service Reform</vt:lpstr>
      <vt:lpstr>Slide 16</vt:lpstr>
      <vt:lpstr>Mugwumps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Happy ½ day Wednesday</vt:lpstr>
      <vt:lpstr>Agenda</vt:lpstr>
      <vt:lpstr>Tariff Policy</vt:lpstr>
      <vt:lpstr>Slide 28</vt:lpstr>
      <vt:lpstr>Slide 29</vt:lpstr>
      <vt:lpstr>John Green standouts</vt:lpstr>
      <vt:lpstr>Slide 31</vt:lpstr>
      <vt:lpstr>Slide 32</vt:lpstr>
      <vt:lpstr>Slide 33</vt:lpstr>
      <vt:lpstr>Slide 34</vt:lpstr>
      <vt:lpstr>Slide 35</vt:lpstr>
      <vt:lpstr>Slide 36</vt:lpstr>
      <vt:lpstr>eBook</vt:lpstr>
      <vt:lpstr>Slide 38</vt:lpstr>
      <vt:lpstr>Qs</vt:lpstr>
      <vt:lpstr>Qs</vt:lpstr>
      <vt:lpstr>Political Challenges</vt:lpstr>
      <vt:lpstr>The Rise of Populism</vt:lpstr>
      <vt:lpstr>Populism--- here is a trick I use. </vt:lpstr>
      <vt:lpstr>Reason for Populism</vt:lpstr>
      <vt:lpstr>Reasons for Populism</vt:lpstr>
      <vt:lpstr>Slide 46</vt:lpstr>
      <vt:lpstr>Who was the cause of the problem?</vt:lpstr>
      <vt:lpstr>Who was the cause of the problem?</vt:lpstr>
      <vt:lpstr>Farmers Response</vt:lpstr>
      <vt:lpstr>THE GRANGE MOVEMENT </vt:lpstr>
      <vt:lpstr>THE GRANGE MOVEMENT </vt:lpstr>
      <vt:lpstr>Populist Party Platform founded in St. Louis, Missouri in 1892</vt:lpstr>
      <vt:lpstr>Crash Course break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</dc:title>
  <dc:creator>jhammond</dc:creator>
  <cp:lastModifiedBy>jhammond</cp:lastModifiedBy>
  <cp:revision>1</cp:revision>
  <dcterms:created xsi:type="dcterms:W3CDTF">2014-10-09T11:18:33Z</dcterms:created>
  <dcterms:modified xsi:type="dcterms:W3CDTF">2014-10-09T11:19:05Z</dcterms:modified>
</cp:coreProperties>
</file>