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4215C-8E84-4861-9CF2-64962CAF3390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7FA19-DE8F-4902-A6C6-61BD032FE0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7D1C6A-5200-4626-BC52-5C95615494A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930E-9A17-4AB9-93D5-D0847C912CB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EF3295-EA32-4DE5-ADED-6CC32E1840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930E-9A17-4AB9-93D5-D0847C912CB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3295-EA32-4DE5-ADED-6CC32E1840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5EF3295-EA32-4DE5-ADED-6CC32E18406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930E-9A17-4AB9-93D5-D0847C912CB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FF6CE-5EAD-473C-ADCE-3A6F9EA79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4616C-D232-4C5A-AC95-06193DF90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A177E-A20A-4BE1-A822-D4C2C0FDF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930E-9A17-4AB9-93D5-D0847C912CB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5EF3295-EA32-4DE5-ADED-6CC32E1840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930E-9A17-4AB9-93D5-D0847C912CB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EF3295-EA32-4DE5-ADED-6CC32E18406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5A3930E-9A17-4AB9-93D5-D0847C912CB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3295-EA32-4DE5-ADED-6CC32E1840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930E-9A17-4AB9-93D5-D0847C912CB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5EF3295-EA32-4DE5-ADED-6CC32E18406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930E-9A17-4AB9-93D5-D0847C912CB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5EF3295-EA32-4DE5-ADED-6CC32E184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930E-9A17-4AB9-93D5-D0847C912CB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EF3295-EA32-4DE5-ADED-6CC32E184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EF3295-EA32-4DE5-ADED-6CC32E18406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3930E-9A17-4AB9-93D5-D0847C912CB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5EF3295-EA32-4DE5-ADED-6CC32E18406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5A3930E-9A17-4AB9-93D5-D0847C912CB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5A3930E-9A17-4AB9-93D5-D0847C912CB7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EF3295-EA32-4DE5-ADED-6CC32E18406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2ppaJwQ9UM&amp;feature=related" TargetMode="External"/><Relationship Id="rId2" Type="http://schemas.openxmlformats.org/officeDocument/2006/relationships/hyperlink" Target="http://www.youtube.com/watch?v=kHF_BWfSPik&amp;feature=related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teachers/classroommaterials/presentationsandactivities/presentations/elections/elecprocess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October 25,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1- turn in HW OPS week 7</a:t>
            </a:r>
          </a:p>
          <a:p>
            <a:r>
              <a:rPr lang="en-US" dirty="0" smtClean="0"/>
              <a:t>2- complete packet using this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1906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Congress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Pure Food and Drug Act of 1906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Watch these two clips and add to your notes as needed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http://www.youtube.com/watch?v=kHF_BWfSPik&amp;feature=related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http://www.youtube.com/watch?v=h2ppaJwQ9UM&amp;feature=related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All sought to- </a:t>
            </a:r>
          </a:p>
          <a:p>
            <a:pPr lvl="1"/>
            <a:r>
              <a:rPr lang="en-US" smtClean="0"/>
              <a:t>Minimize social and economic disorder and establish cooperation between business and government!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 smtClean="0"/>
              <a:t>B) Progressives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Historians often describe this movement as the urban (city) counterpart to Populism.</a:t>
            </a:r>
          </a:p>
          <a:p>
            <a:pPr eaLnBrk="1" hangingPunct="1"/>
            <a:r>
              <a:rPr lang="en-US" smtClean="0"/>
              <a:t>They shared some characteristics</a:t>
            </a:r>
          </a:p>
          <a:p>
            <a:pPr eaLnBrk="1" hangingPunct="1"/>
            <a:r>
              <a:rPr lang="en-US" smtClean="0"/>
              <a:t>They also had very important differences.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Muckrakers appear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T. Roosevelt introduced this via John Bunyan’s “Pilgrims Progress” (1678)</a:t>
            </a:r>
          </a:p>
          <a:p>
            <a:endParaRPr lang="en-US" smtClean="0"/>
          </a:p>
          <a:p>
            <a:r>
              <a:rPr lang="en-US" smtClean="0"/>
              <a:t>Def- </a:t>
            </a:r>
            <a:r>
              <a:rPr lang="en-US" sz="2000" smtClean="0"/>
              <a:t>Muckraking is the process of investigating and reporting allegations of illegal or improper activities in government and business. Investigative journalists are known as muckrakers.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Lincoln Steffens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smtClean="0"/>
              <a:t>“The Shame of the Cities” (1904)</a:t>
            </a:r>
          </a:p>
          <a:p>
            <a:endParaRPr lang="en-US" sz="2800" smtClean="0"/>
          </a:p>
          <a:p>
            <a:r>
              <a:rPr lang="en-US" sz="2800" smtClean="0"/>
              <a:t>Worked for </a:t>
            </a:r>
            <a:r>
              <a:rPr lang="en-US" sz="2800" i="1" smtClean="0"/>
              <a:t>McClure’s</a:t>
            </a:r>
            <a:r>
              <a:rPr lang="en-US" sz="2800" smtClean="0"/>
              <a:t> journal</a:t>
            </a:r>
          </a:p>
          <a:p>
            <a:endParaRPr lang="en-US" sz="2800" smtClean="0"/>
          </a:p>
          <a:p>
            <a:r>
              <a:rPr lang="en-US" sz="2800" smtClean="0"/>
              <a:t>Highlights of muckraker journalism</a:t>
            </a:r>
          </a:p>
        </p:txBody>
      </p:sp>
      <p:pic>
        <p:nvPicPr>
          <p:cNvPr id="32772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096000" y="3062287"/>
            <a:ext cx="1143000" cy="15716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68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68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Upton Sinclair</a:t>
            </a:r>
          </a:p>
        </p:txBody>
      </p:sp>
      <p:pic>
        <p:nvPicPr>
          <p:cNvPr id="33795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143000"/>
            <a:ext cx="3276600" cy="2667000"/>
          </a:xfrm>
        </p:spPr>
      </p:pic>
      <p:sp>
        <p:nvSpPr>
          <p:cNvPr id="79881" name="Rectangle 9"/>
          <p:cNvSpPr>
            <a:spLocks noGrp="1" noChangeArrowheads="1"/>
          </p:cNvSpPr>
          <p:nvPr>
            <p:ph sz="quarter" idx="2"/>
          </p:nvPr>
        </p:nvSpPr>
        <p:spPr>
          <a:xfrm>
            <a:off x="990600" y="4724400"/>
            <a:ext cx="7543800" cy="990600"/>
          </a:xfrm>
        </p:spPr>
        <p:txBody>
          <a:bodyPr/>
          <a:lstStyle/>
          <a:p>
            <a:r>
              <a:rPr lang="en-US" sz="2400" smtClean="0"/>
              <a:t>"I aimed at the public's heart, and by accident I hit it in the stomach."  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4191000" y="1219200"/>
            <a:ext cx="4648200" cy="3429000"/>
          </a:xfrm>
        </p:spPr>
        <p:txBody>
          <a:bodyPr/>
          <a:lstStyle/>
          <a:p>
            <a:r>
              <a:rPr lang="en-US" sz="2800" smtClean="0"/>
              <a:t>“The Jungle” (1906)</a:t>
            </a:r>
          </a:p>
          <a:p>
            <a:endParaRPr lang="en-US" sz="2800" smtClean="0"/>
          </a:p>
          <a:p>
            <a:r>
              <a:rPr lang="en-US" sz="2800" smtClean="0"/>
              <a:t>Fiction</a:t>
            </a:r>
          </a:p>
          <a:p>
            <a:endParaRPr lang="en-US" sz="2800" smtClean="0"/>
          </a:p>
          <a:p>
            <a:r>
              <a:rPr lang="en-US" sz="2800" smtClean="0"/>
              <a:t>1 part muckraker </a:t>
            </a:r>
          </a:p>
          <a:p>
            <a:r>
              <a:rPr lang="en-US" sz="2800" smtClean="0"/>
              <a:t>1 part socialist </a:t>
            </a:r>
          </a:p>
        </p:txBody>
      </p:sp>
      <p:sp>
        <p:nvSpPr>
          <p:cNvPr id="33798" name="Text Box 7"/>
          <p:cNvSpPr txBox="1">
            <a:spLocks noChangeArrowheads="1"/>
          </p:cNvSpPr>
          <p:nvPr/>
        </p:nvSpPr>
        <p:spPr bwMode="auto">
          <a:xfrm>
            <a:off x="304800" y="52578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3799" name="Text Box 8"/>
          <p:cNvSpPr txBox="1">
            <a:spLocks noChangeArrowheads="1"/>
          </p:cNvSpPr>
          <p:nvPr/>
        </p:nvSpPr>
        <p:spPr bwMode="auto">
          <a:xfrm>
            <a:off x="1066800" y="4648200"/>
            <a:ext cx="655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98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9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Ida Tarbell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00400" y="1219200"/>
            <a:ext cx="5715000" cy="5257800"/>
          </a:xfrm>
        </p:spPr>
        <p:txBody>
          <a:bodyPr/>
          <a:lstStyle/>
          <a:p>
            <a:r>
              <a:rPr lang="en-US" sz="2800" smtClean="0"/>
              <a:t>History of Standard Oil (1904)</a:t>
            </a:r>
          </a:p>
          <a:p>
            <a:r>
              <a:rPr lang="en-US" sz="2000" smtClean="0"/>
              <a:t>"the regulation of the price of crude and refined oil by the control of the output; and the chief means for sustaining this purpose is still that of the original scheme—a control of oil transportation giving special privileges in rates." </a:t>
            </a:r>
          </a:p>
          <a:p>
            <a:endParaRPr lang="en-US" sz="2000" smtClean="0"/>
          </a:p>
          <a:p>
            <a:endParaRPr lang="en-US" sz="2000" smtClean="0"/>
          </a:p>
        </p:txBody>
      </p:sp>
      <p:pic>
        <p:nvPicPr>
          <p:cNvPr id="34820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304800"/>
            <a:ext cx="2590800" cy="3505200"/>
          </a:xfrm>
        </p:spPr>
      </p:pic>
      <p:sp>
        <p:nvSpPr>
          <p:cNvPr id="34821" name="Text Box 9"/>
          <p:cNvSpPr txBox="1">
            <a:spLocks noChangeArrowheads="1"/>
          </p:cNvSpPr>
          <p:nvPr/>
        </p:nvSpPr>
        <p:spPr bwMode="auto">
          <a:xfrm>
            <a:off x="3581400" y="2551113"/>
            <a:ext cx="3352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3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2- Political Reformers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Improve political process by: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/>
              <a:t>Having </a:t>
            </a:r>
            <a:r>
              <a:rPr lang="en-US" i="1" u="sng" smtClean="0"/>
              <a:t>DIRECT PRIMARIES</a:t>
            </a:r>
            <a:r>
              <a:rPr lang="en-US" smtClean="0"/>
              <a:t>- 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A preliminary election in which a party's candidates for public office are nominated by direct vote of the people</a:t>
            </a:r>
          </a:p>
          <a:p>
            <a:pPr lvl="2">
              <a:lnSpc>
                <a:spcPct val="90000"/>
              </a:lnSpc>
            </a:pPr>
            <a:endParaRPr lang="en-US" smtClean="0"/>
          </a:p>
          <a:p>
            <a:pPr lvl="2">
              <a:lnSpc>
                <a:spcPct val="90000"/>
              </a:lnSpc>
            </a:pPr>
            <a:r>
              <a:rPr lang="en-US" smtClean="0"/>
              <a:t>Instead of Party </a:t>
            </a:r>
            <a:r>
              <a:rPr lang="en-US" b="1" u="sng" smtClean="0"/>
              <a:t>Caucuses</a:t>
            </a:r>
            <a:r>
              <a:rPr lang="en-US" smtClean="0"/>
              <a:t>:  </a:t>
            </a:r>
          </a:p>
          <a:p>
            <a:pPr lvl="3">
              <a:lnSpc>
                <a:spcPct val="90000"/>
              </a:lnSpc>
            </a:pPr>
            <a:r>
              <a:rPr lang="en-US" smtClean="0"/>
              <a:t>a closed meeting of a group of persons belonging to the same political party or faction usually to select candidates or to decide on policy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reflect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	Which option do you feel is best for nominating candidates for office? Why?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Direct Primary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Or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Party Caucuses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Progressivism in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this presentation and your packet to complete the assignments.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</a:rPr>
              <a:t>Political Reformers cont…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Other ways to get more people involved!</a:t>
            </a:r>
          </a:p>
          <a:p>
            <a:pPr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b="1" u="sng" smtClean="0">
                <a:latin typeface="Castellar" pitchFamily="18" charset="0"/>
              </a:rPr>
              <a:t>The Initiative</a:t>
            </a:r>
            <a:r>
              <a:rPr lang="en-US" sz="2800" smtClean="0"/>
              <a:t>: which would empower voters to propose new laws on their own</a:t>
            </a:r>
          </a:p>
          <a:p>
            <a:pPr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b="1" u="sng" smtClean="0">
                <a:latin typeface="Castellar" pitchFamily="18" charset="0"/>
              </a:rPr>
              <a:t>The Referendum</a:t>
            </a:r>
            <a:r>
              <a:rPr lang="en-US" sz="2800" smtClean="0"/>
              <a:t>: which would enable voters to accept or reject a law</a:t>
            </a:r>
          </a:p>
          <a:p>
            <a:pPr>
              <a:lnSpc>
                <a:spcPct val="8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b="1" u="sng" smtClean="0">
                <a:latin typeface="Castellar" pitchFamily="18" charset="0"/>
              </a:rPr>
              <a:t>The Recall</a:t>
            </a:r>
            <a:r>
              <a:rPr lang="en-US" sz="2800" smtClean="0"/>
              <a:t>: which would allow voters to remove officials and judges from office before their terms were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Progressive Amendments</a:t>
            </a:r>
            <a:endParaRPr lang="en-US" dirty="0"/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Look over amendments 1-19.</a:t>
            </a:r>
          </a:p>
          <a:p>
            <a:r>
              <a:rPr lang="en-US" dirty="0" smtClean="0"/>
              <a:t>The 16, 17, 18 and 19 Amendments are considered the Progressive era amendments.</a:t>
            </a:r>
          </a:p>
          <a:p>
            <a:endParaRPr lang="en-US" dirty="0" smtClean="0"/>
          </a:p>
          <a:p>
            <a:r>
              <a:rPr lang="en-US" dirty="0" smtClean="0"/>
              <a:t>Which of these do you think had the greatest impact on our society? Follow the instructions in your packet.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smtClean="0"/>
              <a:t>The Civil Service Reform Act of 1883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0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Spoils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 then and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  <a:hlinkClick r:id="rId2"/>
              </a:rPr>
              <a:t>Use the link below to answer the questions on the last page of the packet.</a:t>
            </a: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http://www.loc.gov/teachers/classroommaterials/presentationsandactivities/presentations/elections/elecprocess.html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Turn in your completed packet to the basket at the end of the hour.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Even if you did not finish, turn in what you completed!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Upton Sinclair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6600" smtClean="0"/>
              <a:t>"I aimed at the public's heart, and by accident I hit it in the stomach."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back…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back to our class demonstration from yesterday.</a:t>
            </a:r>
          </a:p>
          <a:p>
            <a:endParaRPr lang="en-US" dirty="0" smtClean="0"/>
          </a:p>
          <a:p>
            <a:r>
              <a:rPr lang="en-US" dirty="0" smtClean="0"/>
              <a:t>Some students chose to try the Potted Meat and describe how it tasted, its texture and if they would eat it again. </a:t>
            </a:r>
          </a:p>
          <a:p>
            <a:endParaRPr lang="en-US" dirty="0" smtClean="0"/>
          </a:p>
          <a:p>
            <a:r>
              <a:rPr lang="en-US" dirty="0" smtClean="0"/>
              <a:t>Answer the question(s) in the packet labeled “Food Demonstration”. (1-2 sentences)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/>
          </a:bodyPr>
          <a:lstStyle/>
          <a:p>
            <a:r>
              <a:rPr lang="en-US" smtClean="0"/>
              <a:t>“In  a lot of respects we Americans are the rawest and crudest of all. Our production, our factory laws, our charities, our relations between capital and labor, our distribution- all wrong, out of gear. We’ve stumbled along for a while, trying to run a new civilization in old ways, but we’ve got to start to make this world over.”</a:t>
            </a:r>
          </a:p>
          <a:p>
            <a:endParaRPr lang="en-US" smtClean="0"/>
          </a:p>
          <a:p>
            <a:r>
              <a:rPr lang="en-US" smtClean="0"/>
              <a:t>Thomas Edison to Henry Ford (1912)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u="sng" dirty="0" smtClean="0"/>
              <a:t>A)What is Progressivism?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Series of movements (1895- 1920)</a:t>
            </a:r>
          </a:p>
          <a:p>
            <a:endParaRPr lang="en-US" smtClean="0"/>
          </a:p>
          <a:p>
            <a:r>
              <a:rPr lang="en-US" smtClean="0"/>
              <a:t>renovate and restore American</a:t>
            </a:r>
          </a:p>
          <a:p>
            <a:pPr lvl="1"/>
            <a:r>
              <a:rPr lang="en-US" smtClean="0"/>
              <a:t>Society</a:t>
            </a:r>
          </a:p>
          <a:p>
            <a:pPr lvl="1"/>
            <a:r>
              <a:rPr lang="en-US" smtClean="0"/>
              <a:t>Values</a:t>
            </a:r>
          </a:p>
          <a:p>
            <a:pPr lvl="1"/>
            <a:r>
              <a:rPr lang="en-US" smtClean="0"/>
              <a:t>Institutions</a:t>
            </a:r>
          </a:p>
          <a:p>
            <a:pPr lvl="1">
              <a:buFontTx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Wait, wait, wait….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r>
              <a:rPr lang="en-US" smtClean="0"/>
              <a:t>What does it mean to ‘reform’ something??</a:t>
            </a:r>
          </a:p>
          <a:p>
            <a:endParaRPr lang="en-US" smtClean="0"/>
          </a:p>
          <a:p>
            <a:endParaRPr lang="en-US" smtClean="0"/>
          </a:p>
          <a:p>
            <a:pPr lvl="1"/>
            <a:r>
              <a:rPr lang="en-US" smtClean="0"/>
              <a:t>The commonsense definition would be what?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r>
              <a:rPr lang="en-US" smtClean="0"/>
              <a:t>to put or change into an improved form or condition </a:t>
            </a:r>
          </a:p>
          <a:p>
            <a:r>
              <a:rPr lang="en-US" smtClean="0"/>
              <a:t>to amend or improve by change of form or removal of faults or abuses </a:t>
            </a:r>
          </a:p>
          <a:p>
            <a:r>
              <a:rPr lang="en-US" smtClean="0"/>
              <a:t>to put an end to (an evil) by enforcing or introducing a better method or course of action </a:t>
            </a:r>
          </a:p>
          <a:p>
            <a:r>
              <a:rPr lang="en-US" smtClean="0"/>
              <a:t>to induce or cause to abandon evil ways</a:t>
            </a:r>
          </a:p>
          <a:p>
            <a:r>
              <a:rPr lang="en-US" smtClean="0"/>
              <a:t> to become changed for the better 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u="sng" dirty="0" smtClean="0">
                <a:latin typeface="Castellar" pitchFamily="18" charset="0"/>
              </a:rPr>
              <a:t>3 focuses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1) End abuses (</a:t>
            </a:r>
            <a:r>
              <a:rPr lang="en-US" dirty="0" err="1" smtClean="0"/>
              <a:t>trustbusting</a:t>
            </a:r>
            <a:r>
              <a:rPr lang="en-US" dirty="0" smtClean="0"/>
              <a:t>, consumers’ rights, good government)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2) Supplant (get rid of/replace) corrupt power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3) efficiency in government 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smtClean="0"/>
              <a:t>apply science and efficiency to economy, social and political institutions!)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</TotalTime>
  <Words>753</Words>
  <Application>Microsoft Office PowerPoint</Application>
  <PresentationFormat>On-screen Show (4:3)</PresentationFormat>
  <Paragraphs>128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Civic</vt:lpstr>
      <vt:lpstr>Friday October 25, 2013</vt:lpstr>
      <vt:lpstr>Understanding Progressivism in America</vt:lpstr>
      <vt:lpstr>Upton Sinclair</vt:lpstr>
      <vt:lpstr>Think back…</vt:lpstr>
      <vt:lpstr>quote</vt:lpstr>
      <vt:lpstr>A)What is Progressivism?</vt:lpstr>
      <vt:lpstr>Wait, wait, wait….</vt:lpstr>
      <vt:lpstr>Reform</vt:lpstr>
      <vt:lpstr>3 focuses</vt:lpstr>
      <vt:lpstr>1906</vt:lpstr>
      <vt:lpstr>Watch these two clips and add to your notes as needed</vt:lpstr>
      <vt:lpstr>AIMS</vt:lpstr>
      <vt:lpstr>B) Progressives</vt:lpstr>
      <vt:lpstr>Muckrakers appear</vt:lpstr>
      <vt:lpstr>Lincoln Steffens</vt:lpstr>
      <vt:lpstr>Upton Sinclair</vt:lpstr>
      <vt:lpstr>Ida Tarbell</vt:lpstr>
      <vt:lpstr>2- Political Reformers</vt:lpstr>
      <vt:lpstr>reflect</vt:lpstr>
      <vt:lpstr>Political Reformers cont…</vt:lpstr>
      <vt:lpstr>The Progressive Amendments</vt:lpstr>
      <vt:lpstr>Slide 22</vt:lpstr>
      <vt:lpstr>Slide 23</vt:lpstr>
      <vt:lpstr>Voting then and now</vt:lpstr>
      <vt:lpstr>Turn 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October 25, 2013</dc:title>
  <dc:creator>jhammond</dc:creator>
  <cp:lastModifiedBy>jhammond</cp:lastModifiedBy>
  <cp:revision>1</cp:revision>
  <dcterms:created xsi:type="dcterms:W3CDTF">2013-10-24T23:53:45Z</dcterms:created>
  <dcterms:modified xsi:type="dcterms:W3CDTF">2013-10-24T23:55:34Z</dcterms:modified>
</cp:coreProperties>
</file>